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B4AD63-89DA-45ED-8712-930559F0E833}" type="doc">
      <dgm:prSet loTypeId="urn:microsoft.com/office/officeart/2005/8/layout/radial6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B92E218-E5D1-492E-A5A0-8D981C28FCE1}">
      <dgm:prSet phldrT="[Text]"/>
      <dgm:spPr/>
      <dgm:t>
        <a:bodyPr/>
        <a:lstStyle/>
        <a:p>
          <a:r>
            <a:rPr lang="en-US" dirty="0" smtClean="0"/>
            <a:t>Identity Statuses</a:t>
          </a:r>
          <a:endParaRPr lang="en-US" dirty="0"/>
        </a:p>
      </dgm:t>
    </dgm:pt>
    <dgm:pt modelId="{184CCD13-2FE4-42A6-9635-C9CACD5D1469}" type="parTrans" cxnId="{B3DDC6B3-B5A8-46A7-BA36-F411294B2BFB}">
      <dgm:prSet/>
      <dgm:spPr/>
      <dgm:t>
        <a:bodyPr/>
        <a:lstStyle/>
        <a:p>
          <a:endParaRPr lang="en-US"/>
        </a:p>
      </dgm:t>
    </dgm:pt>
    <dgm:pt modelId="{2692E941-E57B-4547-B8D7-5F4D53F2CDE7}" type="sibTrans" cxnId="{B3DDC6B3-B5A8-46A7-BA36-F411294B2BFB}">
      <dgm:prSet/>
      <dgm:spPr/>
      <dgm:t>
        <a:bodyPr/>
        <a:lstStyle/>
        <a:p>
          <a:endParaRPr lang="en-US"/>
        </a:p>
      </dgm:t>
    </dgm:pt>
    <dgm:pt modelId="{23C5DDA9-DC23-4CD2-9FED-379F7F29A6D3}">
      <dgm:prSet phldrT="[Text]" custT="1"/>
      <dgm:spPr/>
      <dgm:t>
        <a:bodyPr/>
        <a:lstStyle/>
        <a:p>
          <a:r>
            <a:rPr lang="en-US" sz="1800" dirty="0" smtClean="0"/>
            <a:t>Identity Moratorium</a:t>
          </a:r>
          <a:endParaRPr lang="en-US" sz="1800" dirty="0"/>
        </a:p>
      </dgm:t>
    </dgm:pt>
    <dgm:pt modelId="{3B4E9AFE-C997-48D4-BA66-88B249506131}" type="parTrans" cxnId="{44EF250E-7EEC-443F-AE1A-E844901E2049}">
      <dgm:prSet/>
      <dgm:spPr/>
      <dgm:t>
        <a:bodyPr/>
        <a:lstStyle/>
        <a:p>
          <a:endParaRPr lang="en-US"/>
        </a:p>
      </dgm:t>
    </dgm:pt>
    <dgm:pt modelId="{7ACA25D2-52BC-44BE-82CE-4C6E6F4C3C46}" type="sibTrans" cxnId="{44EF250E-7EEC-443F-AE1A-E844901E2049}">
      <dgm:prSet/>
      <dgm:spPr/>
      <dgm:t>
        <a:bodyPr/>
        <a:lstStyle/>
        <a:p>
          <a:endParaRPr lang="en-US">
            <a:solidFill>
              <a:schemeClr val="accent3">
                <a:lumMod val="40000"/>
                <a:lumOff val="60000"/>
              </a:schemeClr>
            </a:solidFill>
          </a:endParaRPr>
        </a:p>
      </dgm:t>
    </dgm:pt>
    <dgm:pt modelId="{706349BB-0E3E-4D08-BD25-DCD2EE5F971C}">
      <dgm:prSet phldrT="[Text]"/>
      <dgm:spPr/>
      <dgm:t>
        <a:bodyPr/>
        <a:lstStyle/>
        <a:p>
          <a:r>
            <a:rPr lang="en-US" dirty="0" smtClean="0"/>
            <a:t>Identity Diffusion</a:t>
          </a:r>
          <a:endParaRPr lang="en-US" dirty="0"/>
        </a:p>
      </dgm:t>
    </dgm:pt>
    <dgm:pt modelId="{867D9CCF-2366-44EA-B434-53B14778F8A8}" type="parTrans" cxnId="{60A6BF43-878B-4CC5-83F4-A555B7ED2861}">
      <dgm:prSet/>
      <dgm:spPr/>
      <dgm:t>
        <a:bodyPr/>
        <a:lstStyle/>
        <a:p>
          <a:endParaRPr lang="en-US"/>
        </a:p>
      </dgm:t>
    </dgm:pt>
    <dgm:pt modelId="{A0B2F64D-6C42-40DB-9294-290E09522DBA}" type="sibTrans" cxnId="{60A6BF43-878B-4CC5-83F4-A555B7ED2861}">
      <dgm:prSet/>
      <dgm:spPr/>
      <dgm:t>
        <a:bodyPr/>
        <a:lstStyle/>
        <a:p>
          <a:endParaRPr lang="en-US"/>
        </a:p>
      </dgm:t>
    </dgm:pt>
    <dgm:pt modelId="{F945D9DB-C3B0-48FC-89C2-04D000027D8E}">
      <dgm:prSet phldrT="[Text]"/>
      <dgm:spPr/>
      <dgm:t>
        <a:bodyPr/>
        <a:lstStyle/>
        <a:p>
          <a:r>
            <a:rPr lang="en-US" dirty="0" smtClean="0"/>
            <a:t>Identity Achievement</a:t>
          </a:r>
          <a:endParaRPr lang="en-US" dirty="0"/>
        </a:p>
      </dgm:t>
    </dgm:pt>
    <dgm:pt modelId="{74236FD6-61DD-4BE4-B66D-89467A54C93B}" type="parTrans" cxnId="{573777A7-8749-415B-BD8E-EC5F04AC1857}">
      <dgm:prSet/>
      <dgm:spPr/>
      <dgm:t>
        <a:bodyPr/>
        <a:lstStyle/>
        <a:p>
          <a:endParaRPr lang="en-US"/>
        </a:p>
      </dgm:t>
    </dgm:pt>
    <dgm:pt modelId="{7501FB48-64E9-4A06-81CC-619E725FA543}" type="sibTrans" cxnId="{573777A7-8749-415B-BD8E-EC5F04AC1857}">
      <dgm:prSet/>
      <dgm:spPr/>
      <dgm:t>
        <a:bodyPr/>
        <a:lstStyle/>
        <a:p>
          <a:endParaRPr lang="en-US"/>
        </a:p>
      </dgm:t>
    </dgm:pt>
    <dgm:pt modelId="{904A9C3C-E21F-4B15-BEAE-FF7F97E6955F}">
      <dgm:prSet phldrT="[Text]"/>
      <dgm:spPr/>
      <dgm:t>
        <a:bodyPr/>
        <a:lstStyle/>
        <a:p>
          <a:r>
            <a:rPr lang="en-US" dirty="0" smtClean="0"/>
            <a:t>Identity Foreclosure</a:t>
          </a:r>
          <a:endParaRPr lang="en-US" dirty="0"/>
        </a:p>
      </dgm:t>
    </dgm:pt>
    <dgm:pt modelId="{6D506880-8FA3-4C6D-9BDD-DAC70FE0C49C}" type="parTrans" cxnId="{86C69E43-F53F-4D22-9537-99770AE3478B}">
      <dgm:prSet/>
      <dgm:spPr/>
      <dgm:t>
        <a:bodyPr/>
        <a:lstStyle/>
        <a:p>
          <a:endParaRPr lang="en-US"/>
        </a:p>
      </dgm:t>
    </dgm:pt>
    <dgm:pt modelId="{CED05DDE-4E59-464D-BD2C-0A4ADC82D91A}" type="sibTrans" cxnId="{86C69E43-F53F-4D22-9537-99770AE3478B}">
      <dgm:prSet/>
      <dgm:spPr/>
      <dgm:t>
        <a:bodyPr/>
        <a:lstStyle/>
        <a:p>
          <a:endParaRPr lang="en-US"/>
        </a:p>
      </dgm:t>
    </dgm:pt>
    <dgm:pt modelId="{989F31F3-38F9-4068-80F4-E120257398C2}" type="pres">
      <dgm:prSet presAssocID="{B3B4AD63-89DA-45ED-8712-930559F0E8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B4F455-5F15-4B25-BD31-D780883138B7}" type="pres">
      <dgm:prSet presAssocID="{1B92E218-E5D1-492E-A5A0-8D981C28FCE1}" presName="centerShape" presStyleLbl="node0" presStyleIdx="0" presStyleCnt="1"/>
      <dgm:spPr/>
      <dgm:t>
        <a:bodyPr/>
        <a:lstStyle/>
        <a:p>
          <a:endParaRPr lang="en-US"/>
        </a:p>
      </dgm:t>
    </dgm:pt>
    <dgm:pt modelId="{B37330D4-DD47-4385-BC04-4A63372AE12C}" type="pres">
      <dgm:prSet presAssocID="{23C5DDA9-DC23-4CD2-9FED-379F7F29A6D3}" presName="node" presStyleLbl="node1" presStyleIdx="0" presStyleCnt="4" custScaleX="140727" custScaleY="110952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en-US"/>
        </a:p>
      </dgm:t>
    </dgm:pt>
    <dgm:pt modelId="{09981AF9-7941-46B2-8C88-BDC936F97782}" type="pres">
      <dgm:prSet presAssocID="{23C5DDA9-DC23-4CD2-9FED-379F7F29A6D3}" presName="dummy" presStyleCnt="0"/>
      <dgm:spPr/>
    </dgm:pt>
    <dgm:pt modelId="{24D904B2-7971-4D31-93B0-14DAD1FBD418}" type="pres">
      <dgm:prSet presAssocID="{7ACA25D2-52BC-44BE-82CE-4C6E6F4C3C4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D554DE0-1D84-47C2-8C65-EAE264F00F8E}" type="pres">
      <dgm:prSet presAssocID="{706349BB-0E3E-4D08-BD25-DCD2EE5F971C}" presName="node" presStyleLbl="node1" presStyleIdx="1" presStyleCnt="4" custScaleX="129845" custScaleY="12085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en-US"/>
        </a:p>
      </dgm:t>
    </dgm:pt>
    <dgm:pt modelId="{06589AA9-9BBF-468A-8FBA-E488CEFC4811}" type="pres">
      <dgm:prSet presAssocID="{706349BB-0E3E-4D08-BD25-DCD2EE5F971C}" presName="dummy" presStyleCnt="0"/>
      <dgm:spPr/>
    </dgm:pt>
    <dgm:pt modelId="{9284D235-2990-4326-833C-2964F2B23595}" type="pres">
      <dgm:prSet presAssocID="{A0B2F64D-6C42-40DB-9294-290E09522DBA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D7E7FC6-89E6-4F5B-A48B-4E4DD2B446DD}" type="pres">
      <dgm:prSet presAssocID="{F945D9DB-C3B0-48FC-89C2-04D000027D8E}" presName="node" presStyleLbl="node1" presStyleIdx="2" presStyleCnt="4" custScaleX="123524" custScaleY="118118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en-US"/>
        </a:p>
      </dgm:t>
    </dgm:pt>
    <dgm:pt modelId="{1338B9FA-B20F-42D3-BC63-4E78C7046E93}" type="pres">
      <dgm:prSet presAssocID="{F945D9DB-C3B0-48FC-89C2-04D000027D8E}" presName="dummy" presStyleCnt="0"/>
      <dgm:spPr/>
    </dgm:pt>
    <dgm:pt modelId="{E21946F1-A32B-4289-B0F2-ACEA65D76DE9}" type="pres">
      <dgm:prSet presAssocID="{7501FB48-64E9-4A06-81CC-619E725FA543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0C1230F-64FE-41A1-A2B6-DA95727F06AC}" type="pres">
      <dgm:prSet presAssocID="{904A9C3C-E21F-4B15-BEAE-FF7F97E6955F}" presName="node" presStyleLbl="node1" presStyleIdx="3" presStyleCnt="4" custScaleX="134407" custScaleY="11179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en-US"/>
        </a:p>
      </dgm:t>
    </dgm:pt>
    <dgm:pt modelId="{3A006EBC-FA19-4305-85CD-AD100902CAE5}" type="pres">
      <dgm:prSet presAssocID="{904A9C3C-E21F-4B15-BEAE-FF7F97E6955F}" presName="dummy" presStyleCnt="0"/>
      <dgm:spPr/>
    </dgm:pt>
    <dgm:pt modelId="{F29AC5DA-7473-41EF-8D1D-6D267C23AFB4}" type="pres">
      <dgm:prSet presAssocID="{CED05DDE-4E59-464D-BD2C-0A4ADC82D91A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27288E1-C5C7-4299-A790-E24A63A340BF}" type="presOf" srcId="{F945D9DB-C3B0-48FC-89C2-04D000027D8E}" destId="{1D7E7FC6-89E6-4F5B-A48B-4E4DD2B446DD}" srcOrd="0" destOrd="0" presId="urn:microsoft.com/office/officeart/2005/8/layout/radial6"/>
    <dgm:cxn modelId="{573777A7-8749-415B-BD8E-EC5F04AC1857}" srcId="{1B92E218-E5D1-492E-A5A0-8D981C28FCE1}" destId="{F945D9DB-C3B0-48FC-89C2-04D000027D8E}" srcOrd="2" destOrd="0" parTransId="{74236FD6-61DD-4BE4-B66D-89467A54C93B}" sibTransId="{7501FB48-64E9-4A06-81CC-619E725FA543}"/>
    <dgm:cxn modelId="{FD600461-3005-44AD-B6BF-8A9B6374B41B}" type="presOf" srcId="{706349BB-0E3E-4D08-BD25-DCD2EE5F971C}" destId="{7D554DE0-1D84-47C2-8C65-EAE264F00F8E}" srcOrd="0" destOrd="0" presId="urn:microsoft.com/office/officeart/2005/8/layout/radial6"/>
    <dgm:cxn modelId="{3B3962B6-3A0B-47D1-AE0C-A5B1C1D3134E}" type="presOf" srcId="{7ACA25D2-52BC-44BE-82CE-4C6E6F4C3C46}" destId="{24D904B2-7971-4D31-93B0-14DAD1FBD418}" srcOrd="0" destOrd="0" presId="urn:microsoft.com/office/officeart/2005/8/layout/radial6"/>
    <dgm:cxn modelId="{86C69E43-F53F-4D22-9537-99770AE3478B}" srcId="{1B92E218-E5D1-492E-A5A0-8D981C28FCE1}" destId="{904A9C3C-E21F-4B15-BEAE-FF7F97E6955F}" srcOrd="3" destOrd="0" parTransId="{6D506880-8FA3-4C6D-9BDD-DAC70FE0C49C}" sibTransId="{CED05DDE-4E59-464D-BD2C-0A4ADC82D91A}"/>
    <dgm:cxn modelId="{88BBE6FE-FEA6-4A4C-BFFB-52897D43DC6F}" type="presOf" srcId="{A0B2F64D-6C42-40DB-9294-290E09522DBA}" destId="{9284D235-2990-4326-833C-2964F2B23595}" srcOrd="0" destOrd="0" presId="urn:microsoft.com/office/officeart/2005/8/layout/radial6"/>
    <dgm:cxn modelId="{9F0224C3-0DDD-4DAF-B541-AD3BA60BAE8D}" type="presOf" srcId="{23C5DDA9-DC23-4CD2-9FED-379F7F29A6D3}" destId="{B37330D4-DD47-4385-BC04-4A63372AE12C}" srcOrd="0" destOrd="0" presId="urn:microsoft.com/office/officeart/2005/8/layout/radial6"/>
    <dgm:cxn modelId="{3EBD6BFF-C308-40AF-87BA-DDFB92660B10}" type="presOf" srcId="{CED05DDE-4E59-464D-BD2C-0A4ADC82D91A}" destId="{F29AC5DA-7473-41EF-8D1D-6D267C23AFB4}" srcOrd="0" destOrd="0" presId="urn:microsoft.com/office/officeart/2005/8/layout/radial6"/>
    <dgm:cxn modelId="{B3DDC6B3-B5A8-46A7-BA36-F411294B2BFB}" srcId="{B3B4AD63-89DA-45ED-8712-930559F0E833}" destId="{1B92E218-E5D1-492E-A5A0-8D981C28FCE1}" srcOrd="0" destOrd="0" parTransId="{184CCD13-2FE4-42A6-9635-C9CACD5D1469}" sibTransId="{2692E941-E57B-4547-B8D7-5F4D53F2CDE7}"/>
    <dgm:cxn modelId="{60A6BF43-878B-4CC5-83F4-A555B7ED2861}" srcId="{1B92E218-E5D1-492E-A5A0-8D981C28FCE1}" destId="{706349BB-0E3E-4D08-BD25-DCD2EE5F971C}" srcOrd="1" destOrd="0" parTransId="{867D9CCF-2366-44EA-B434-53B14778F8A8}" sibTransId="{A0B2F64D-6C42-40DB-9294-290E09522DBA}"/>
    <dgm:cxn modelId="{E6BD9A36-0C9E-4F41-ABB6-26CA12FB0499}" type="presOf" srcId="{7501FB48-64E9-4A06-81CC-619E725FA543}" destId="{E21946F1-A32B-4289-B0F2-ACEA65D76DE9}" srcOrd="0" destOrd="0" presId="urn:microsoft.com/office/officeart/2005/8/layout/radial6"/>
    <dgm:cxn modelId="{33C6E92F-B0E9-47CC-8482-E028D95BAFF4}" type="presOf" srcId="{1B92E218-E5D1-492E-A5A0-8D981C28FCE1}" destId="{D1B4F455-5F15-4B25-BD31-D780883138B7}" srcOrd="0" destOrd="0" presId="urn:microsoft.com/office/officeart/2005/8/layout/radial6"/>
    <dgm:cxn modelId="{44EF250E-7EEC-443F-AE1A-E844901E2049}" srcId="{1B92E218-E5D1-492E-A5A0-8D981C28FCE1}" destId="{23C5DDA9-DC23-4CD2-9FED-379F7F29A6D3}" srcOrd="0" destOrd="0" parTransId="{3B4E9AFE-C997-48D4-BA66-88B249506131}" sibTransId="{7ACA25D2-52BC-44BE-82CE-4C6E6F4C3C46}"/>
    <dgm:cxn modelId="{38B79A57-110A-4C24-9619-1E65C174DC83}" type="presOf" srcId="{B3B4AD63-89DA-45ED-8712-930559F0E833}" destId="{989F31F3-38F9-4068-80F4-E120257398C2}" srcOrd="0" destOrd="0" presId="urn:microsoft.com/office/officeart/2005/8/layout/radial6"/>
    <dgm:cxn modelId="{4A91CC44-0795-47BB-B437-FB7FFF561BF0}" type="presOf" srcId="{904A9C3C-E21F-4B15-BEAE-FF7F97E6955F}" destId="{F0C1230F-64FE-41A1-A2B6-DA95727F06AC}" srcOrd="0" destOrd="0" presId="urn:microsoft.com/office/officeart/2005/8/layout/radial6"/>
    <dgm:cxn modelId="{5D21833D-3484-4602-AFA7-7F38EA047469}" type="presParOf" srcId="{989F31F3-38F9-4068-80F4-E120257398C2}" destId="{D1B4F455-5F15-4B25-BD31-D780883138B7}" srcOrd="0" destOrd="0" presId="urn:microsoft.com/office/officeart/2005/8/layout/radial6"/>
    <dgm:cxn modelId="{2B8EC32F-55CC-48A0-A1D4-290F7868248D}" type="presParOf" srcId="{989F31F3-38F9-4068-80F4-E120257398C2}" destId="{B37330D4-DD47-4385-BC04-4A63372AE12C}" srcOrd="1" destOrd="0" presId="urn:microsoft.com/office/officeart/2005/8/layout/radial6"/>
    <dgm:cxn modelId="{8BE0473A-3ED1-49A2-9159-0B50B7BF22D6}" type="presParOf" srcId="{989F31F3-38F9-4068-80F4-E120257398C2}" destId="{09981AF9-7941-46B2-8C88-BDC936F97782}" srcOrd="2" destOrd="0" presId="urn:microsoft.com/office/officeart/2005/8/layout/radial6"/>
    <dgm:cxn modelId="{79B53C76-8648-44F8-A36A-92E210D44705}" type="presParOf" srcId="{989F31F3-38F9-4068-80F4-E120257398C2}" destId="{24D904B2-7971-4D31-93B0-14DAD1FBD418}" srcOrd="3" destOrd="0" presId="urn:microsoft.com/office/officeart/2005/8/layout/radial6"/>
    <dgm:cxn modelId="{64056752-F211-4D1B-9D9F-3AE7CC0CBBD7}" type="presParOf" srcId="{989F31F3-38F9-4068-80F4-E120257398C2}" destId="{7D554DE0-1D84-47C2-8C65-EAE264F00F8E}" srcOrd="4" destOrd="0" presId="urn:microsoft.com/office/officeart/2005/8/layout/radial6"/>
    <dgm:cxn modelId="{1EA1E0DA-6029-44D5-A209-06303C552569}" type="presParOf" srcId="{989F31F3-38F9-4068-80F4-E120257398C2}" destId="{06589AA9-9BBF-468A-8FBA-E488CEFC4811}" srcOrd="5" destOrd="0" presId="urn:microsoft.com/office/officeart/2005/8/layout/radial6"/>
    <dgm:cxn modelId="{88BE10A7-3E21-48AA-A0B3-25CE826C3E6D}" type="presParOf" srcId="{989F31F3-38F9-4068-80F4-E120257398C2}" destId="{9284D235-2990-4326-833C-2964F2B23595}" srcOrd="6" destOrd="0" presId="urn:microsoft.com/office/officeart/2005/8/layout/radial6"/>
    <dgm:cxn modelId="{B00DDF48-7A2D-48FA-8F70-C76BB62B6B1E}" type="presParOf" srcId="{989F31F3-38F9-4068-80F4-E120257398C2}" destId="{1D7E7FC6-89E6-4F5B-A48B-4E4DD2B446DD}" srcOrd="7" destOrd="0" presId="urn:microsoft.com/office/officeart/2005/8/layout/radial6"/>
    <dgm:cxn modelId="{CF27445A-8F0F-4B5A-8D63-245C1F266919}" type="presParOf" srcId="{989F31F3-38F9-4068-80F4-E120257398C2}" destId="{1338B9FA-B20F-42D3-BC63-4E78C7046E93}" srcOrd="8" destOrd="0" presId="urn:microsoft.com/office/officeart/2005/8/layout/radial6"/>
    <dgm:cxn modelId="{A34C3372-5C71-4341-8F4F-2C6577C3986C}" type="presParOf" srcId="{989F31F3-38F9-4068-80F4-E120257398C2}" destId="{E21946F1-A32B-4289-B0F2-ACEA65D76DE9}" srcOrd="9" destOrd="0" presId="urn:microsoft.com/office/officeart/2005/8/layout/radial6"/>
    <dgm:cxn modelId="{7ED86B2E-9BEB-4ADE-B524-804E1F55F2AE}" type="presParOf" srcId="{989F31F3-38F9-4068-80F4-E120257398C2}" destId="{F0C1230F-64FE-41A1-A2B6-DA95727F06AC}" srcOrd="10" destOrd="0" presId="urn:microsoft.com/office/officeart/2005/8/layout/radial6"/>
    <dgm:cxn modelId="{31B91A8C-729F-4435-85C4-463144BAE0FF}" type="presParOf" srcId="{989F31F3-38F9-4068-80F4-E120257398C2}" destId="{3A006EBC-FA19-4305-85CD-AD100902CAE5}" srcOrd="11" destOrd="0" presId="urn:microsoft.com/office/officeart/2005/8/layout/radial6"/>
    <dgm:cxn modelId="{EED3BABA-A585-4CBA-85FA-A448D9A247C8}" type="presParOf" srcId="{989F31F3-38F9-4068-80F4-E120257398C2}" destId="{F29AC5DA-7473-41EF-8D1D-6D267C23AFB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9AC5DA-7473-41EF-8D1D-6D267C23AFB4}">
      <dsp:nvSpPr>
        <dsp:cNvPr id="0" name=""/>
        <dsp:cNvSpPr/>
      </dsp:nvSpPr>
      <dsp:spPr>
        <a:xfrm>
          <a:off x="1690797" y="549899"/>
          <a:ext cx="3809209" cy="3809209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gradFill rotWithShape="0">
          <a:gsLst>
            <a:gs pos="0">
              <a:schemeClr val="accent3">
                <a:hueOff val="-6872335"/>
                <a:satOff val="-58371"/>
                <a:lumOff val="195"/>
                <a:alphaOff val="0"/>
                <a:shade val="51000"/>
                <a:satMod val="130000"/>
              </a:schemeClr>
            </a:gs>
            <a:gs pos="80000">
              <a:schemeClr val="accent3">
                <a:hueOff val="-6872335"/>
                <a:satOff val="-58371"/>
                <a:lumOff val="195"/>
                <a:alphaOff val="0"/>
                <a:shade val="93000"/>
                <a:satMod val="130000"/>
              </a:schemeClr>
            </a:gs>
            <a:gs pos="100000">
              <a:schemeClr val="accent3">
                <a:hueOff val="-6872335"/>
                <a:satOff val="-58371"/>
                <a:lumOff val="1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-6872335"/>
              <a:satOff val="-58371"/>
              <a:lumOff val="195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21946F1-A32B-4289-B0F2-ACEA65D76DE9}">
      <dsp:nvSpPr>
        <dsp:cNvPr id="0" name=""/>
        <dsp:cNvSpPr/>
      </dsp:nvSpPr>
      <dsp:spPr>
        <a:xfrm>
          <a:off x="1690797" y="549899"/>
          <a:ext cx="3809209" cy="3809209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gradFill rotWithShape="0">
          <a:gsLst>
            <a:gs pos="0">
              <a:schemeClr val="accent3">
                <a:hueOff val="-4581557"/>
                <a:satOff val="-38914"/>
                <a:lumOff val="130"/>
                <a:alphaOff val="0"/>
                <a:shade val="51000"/>
                <a:satMod val="130000"/>
              </a:schemeClr>
            </a:gs>
            <a:gs pos="80000">
              <a:schemeClr val="accent3">
                <a:hueOff val="-4581557"/>
                <a:satOff val="-38914"/>
                <a:lumOff val="130"/>
                <a:alphaOff val="0"/>
                <a:shade val="93000"/>
                <a:satMod val="130000"/>
              </a:schemeClr>
            </a:gs>
            <a:gs pos="100000">
              <a:schemeClr val="accent3">
                <a:hueOff val="-4581557"/>
                <a:satOff val="-38914"/>
                <a:lumOff val="1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-4581557"/>
              <a:satOff val="-38914"/>
              <a:lumOff val="13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284D235-2990-4326-833C-2964F2B23595}">
      <dsp:nvSpPr>
        <dsp:cNvPr id="0" name=""/>
        <dsp:cNvSpPr/>
      </dsp:nvSpPr>
      <dsp:spPr>
        <a:xfrm>
          <a:off x="1690797" y="549899"/>
          <a:ext cx="3809209" cy="3809209"/>
        </a:xfrm>
        <a:prstGeom prst="blockArc">
          <a:avLst>
            <a:gd name="adj1" fmla="val 0"/>
            <a:gd name="adj2" fmla="val 5400000"/>
            <a:gd name="adj3" fmla="val 4641"/>
          </a:avLst>
        </a:prstGeom>
        <a:gradFill rotWithShape="0">
          <a:gsLst>
            <a:gs pos="0">
              <a:schemeClr val="accent3">
                <a:hueOff val="-2290779"/>
                <a:satOff val="-19457"/>
                <a:lumOff val="65"/>
                <a:alphaOff val="0"/>
                <a:shade val="51000"/>
                <a:satMod val="130000"/>
              </a:schemeClr>
            </a:gs>
            <a:gs pos="80000">
              <a:schemeClr val="accent3">
                <a:hueOff val="-2290779"/>
                <a:satOff val="-19457"/>
                <a:lumOff val="65"/>
                <a:alphaOff val="0"/>
                <a:shade val="93000"/>
                <a:satMod val="130000"/>
              </a:schemeClr>
            </a:gs>
            <a:gs pos="100000">
              <a:schemeClr val="accent3">
                <a:hueOff val="-2290779"/>
                <a:satOff val="-19457"/>
                <a:lumOff val="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-2290779"/>
              <a:satOff val="-19457"/>
              <a:lumOff val="65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4D904B2-7971-4D31-93B0-14DAD1FBD418}">
      <dsp:nvSpPr>
        <dsp:cNvPr id="0" name=""/>
        <dsp:cNvSpPr/>
      </dsp:nvSpPr>
      <dsp:spPr>
        <a:xfrm>
          <a:off x="1690797" y="549899"/>
          <a:ext cx="3809209" cy="3809209"/>
        </a:xfrm>
        <a:prstGeom prst="blockArc">
          <a:avLst>
            <a:gd name="adj1" fmla="val 16200000"/>
            <a:gd name="adj2" fmla="val 0"/>
            <a:gd name="adj3" fmla="val 4641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B4F455-5F15-4B25-BD31-D780883138B7}">
      <dsp:nvSpPr>
        <dsp:cNvPr id="0" name=""/>
        <dsp:cNvSpPr/>
      </dsp:nvSpPr>
      <dsp:spPr>
        <a:xfrm>
          <a:off x="2718414" y="1577515"/>
          <a:ext cx="1753976" cy="175397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2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Identity Statuses</a:t>
          </a:r>
          <a:endParaRPr lang="en-US" sz="2300" kern="1200" dirty="0"/>
        </a:p>
      </dsp:txBody>
      <dsp:txXfrm>
        <a:off x="2718414" y="1577515"/>
        <a:ext cx="1753976" cy="1753976"/>
      </dsp:txXfrm>
    </dsp:sp>
    <dsp:sp modelId="{B37330D4-DD47-4385-BC04-4A63372AE12C}">
      <dsp:nvSpPr>
        <dsp:cNvPr id="0" name=""/>
        <dsp:cNvSpPr/>
      </dsp:nvSpPr>
      <dsp:spPr>
        <a:xfrm>
          <a:off x="2731491" y="-87025"/>
          <a:ext cx="1727823" cy="1362250"/>
        </a:xfrm>
        <a:prstGeom prst="flowChartProcess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Identity Moratorium</a:t>
          </a:r>
          <a:endParaRPr lang="en-US" sz="1800" kern="1200" dirty="0"/>
        </a:p>
      </dsp:txBody>
      <dsp:txXfrm>
        <a:off x="2731491" y="-87025"/>
        <a:ext cx="1727823" cy="1362250"/>
      </dsp:txXfrm>
    </dsp:sp>
    <dsp:sp modelId="{7D554DE0-1D84-47C2-8C65-EAE264F00F8E}">
      <dsp:nvSpPr>
        <dsp:cNvPr id="0" name=""/>
        <dsp:cNvSpPr/>
      </dsp:nvSpPr>
      <dsp:spPr>
        <a:xfrm>
          <a:off x="4658699" y="1712579"/>
          <a:ext cx="1594215" cy="1483850"/>
        </a:xfrm>
        <a:prstGeom prst="flowChartProcess">
          <a:avLst/>
        </a:prstGeom>
        <a:gradFill rotWithShape="0">
          <a:gsLst>
            <a:gs pos="0">
              <a:schemeClr val="accent3">
                <a:hueOff val="-2290779"/>
                <a:satOff val="-19457"/>
                <a:lumOff val="65"/>
                <a:alphaOff val="0"/>
                <a:shade val="51000"/>
                <a:satMod val="130000"/>
              </a:schemeClr>
            </a:gs>
            <a:gs pos="80000">
              <a:schemeClr val="accent3">
                <a:hueOff val="-2290779"/>
                <a:satOff val="-19457"/>
                <a:lumOff val="65"/>
                <a:alphaOff val="0"/>
                <a:shade val="93000"/>
                <a:satMod val="130000"/>
              </a:schemeClr>
            </a:gs>
            <a:gs pos="100000">
              <a:schemeClr val="accent3">
                <a:hueOff val="-2290779"/>
                <a:satOff val="-19457"/>
                <a:lumOff val="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-2290779"/>
              <a:satOff val="-19457"/>
              <a:lumOff val="65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Identity Diffusion</a:t>
          </a:r>
          <a:endParaRPr lang="en-US" sz="1900" kern="1200" dirty="0"/>
        </a:p>
      </dsp:txBody>
      <dsp:txXfrm>
        <a:off x="4658699" y="1712579"/>
        <a:ext cx="1594215" cy="1483850"/>
      </dsp:txXfrm>
    </dsp:sp>
    <dsp:sp modelId="{1D7E7FC6-89E6-4F5B-A48B-4E4DD2B446DD}">
      <dsp:nvSpPr>
        <dsp:cNvPr id="0" name=""/>
        <dsp:cNvSpPr/>
      </dsp:nvSpPr>
      <dsp:spPr>
        <a:xfrm>
          <a:off x="2837099" y="3589792"/>
          <a:ext cx="1516607" cy="1450233"/>
        </a:xfrm>
        <a:prstGeom prst="flowChartProcess">
          <a:avLst/>
        </a:prstGeom>
        <a:gradFill rotWithShape="0">
          <a:gsLst>
            <a:gs pos="0">
              <a:schemeClr val="accent3">
                <a:hueOff val="-4581557"/>
                <a:satOff val="-38914"/>
                <a:lumOff val="130"/>
                <a:alphaOff val="0"/>
                <a:shade val="51000"/>
                <a:satMod val="130000"/>
              </a:schemeClr>
            </a:gs>
            <a:gs pos="80000">
              <a:schemeClr val="accent3">
                <a:hueOff val="-4581557"/>
                <a:satOff val="-38914"/>
                <a:lumOff val="130"/>
                <a:alphaOff val="0"/>
                <a:shade val="93000"/>
                <a:satMod val="130000"/>
              </a:schemeClr>
            </a:gs>
            <a:gs pos="100000">
              <a:schemeClr val="accent3">
                <a:hueOff val="-4581557"/>
                <a:satOff val="-38914"/>
                <a:lumOff val="1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-4581557"/>
              <a:satOff val="-38914"/>
              <a:lumOff val="13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Identity Achievement</a:t>
          </a:r>
          <a:endParaRPr lang="en-US" sz="1900" kern="1200" dirty="0"/>
        </a:p>
      </dsp:txBody>
      <dsp:txXfrm>
        <a:off x="2837099" y="3589792"/>
        <a:ext cx="1516607" cy="1450233"/>
      </dsp:txXfrm>
    </dsp:sp>
    <dsp:sp modelId="{F0C1230F-64FE-41A1-A2B6-DA95727F06AC}">
      <dsp:nvSpPr>
        <dsp:cNvPr id="0" name=""/>
        <dsp:cNvSpPr/>
      </dsp:nvSpPr>
      <dsp:spPr>
        <a:xfrm>
          <a:off x="909884" y="1768191"/>
          <a:ext cx="1650227" cy="1372625"/>
        </a:xfrm>
        <a:prstGeom prst="flowChartProcess">
          <a:avLst/>
        </a:prstGeom>
        <a:gradFill rotWithShape="0">
          <a:gsLst>
            <a:gs pos="0">
              <a:schemeClr val="accent3">
                <a:hueOff val="-6872335"/>
                <a:satOff val="-58371"/>
                <a:lumOff val="195"/>
                <a:alphaOff val="0"/>
                <a:shade val="51000"/>
                <a:satMod val="130000"/>
              </a:schemeClr>
            </a:gs>
            <a:gs pos="80000">
              <a:schemeClr val="accent3">
                <a:hueOff val="-6872335"/>
                <a:satOff val="-58371"/>
                <a:lumOff val="195"/>
                <a:alphaOff val="0"/>
                <a:shade val="93000"/>
                <a:satMod val="130000"/>
              </a:schemeClr>
            </a:gs>
            <a:gs pos="100000">
              <a:schemeClr val="accent3">
                <a:hueOff val="-6872335"/>
                <a:satOff val="-58371"/>
                <a:lumOff val="1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-6872335"/>
              <a:satOff val="-58371"/>
              <a:lumOff val="195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Identity Foreclosure</a:t>
          </a:r>
          <a:endParaRPr lang="en-US" sz="1900" kern="1200" dirty="0"/>
        </a:p>
      </dsp:txBody>
      <dsp:txXfrm>
        <a:off x="909884" y="1768191"/>
        <a:ext cx="1650227" cy="1372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078F186-DB5B-4138-B9F9-02C1DEE35847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EBE3F73-6651-4F3F-84E9-E8C83D9F1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Do Now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How do you identify yourself in society? Do you know who you are?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Key Terms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701848"/>
            <a:ext cx="2871216" cy="1955752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Identity Crisis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Identity Status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Identity Moratorium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Identity Foreclosure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Identity Diffusion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Identity Achievement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Have a safe, enjoyable weekend!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See you Tuesday!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Check the Wiki </a:t>
            </a:r>
            <a:r>
              <a:rPr lang="en-US" sz="2400" smtClean="0"/>
              <a:t>for updates!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44450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Identity 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18,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5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am I?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21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Who are you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Identity Development</a:t>
            </a:r>
          </a:p>
          <a:p>
            <a:pPr lvl="4">
              <a:buFont typeface="Arial" pitchFamily="34" charset="0"/>
              <a:buChar char="•"/>
            </a:pPr>
            <a:r>
              <a:rPr lang="en-US" sz="2000" dirty="0"/>
              <a:t>	</a:t>
            </a:r>
            <a:r>
              <a:rPr lang="en-US" sz="2000" dirty="0" smtClean="0"/>
              <a:t>Erik Erikson </a:t>
            </a:r>
          </a:p>
          <a:p>
            <a:pPr lvl="4">
              <a:buFont typeface="Arial" pitchFamily="34" charset="0"/>
              <a:buChar char="•"/>
            </a:pPr>
            <a:r>
              <a:rPr lang="en-US" sz="2000" dirty="0"/>
              <a:t>	</a:t>
            </a:r>
            <a:r>
              <a:rPr lang="en-US" sz="2000" dirty="0" smtClean="0"/>
              <a:t>Establishing an identity is key for adolescent development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Identity Crisis</a:t>
            </a:r>
          </a:p>
          <a:p>
            <a:pPr lvl="4">
              <a:buFont typeface="Arial" pitchFamily="34" charset="0"/>
              <a:buChar char="•"/>
            </a:pPr>
            <a:r>
              <a:rPr lang="en-US" sz="2000" dirty="0"/>
              <a:t>	</a:t>
            </a:r>
            <a:r>
              <a:rPr lang="en-US" sz="2000" dirty="0" smtClean="0"/>
              <a:t>Considered a turning point in a person’s development when the person examines his or her values and makes changes or decisions about life roles.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Identify YOURSELF!</a:t>
            </a:r>
            <a:endParaRPr lang="en-US" sz="2000" dirty="0"/>
          </a:p>
        </p:txBody>
      </p:sp>
      <p:pic>
        <p:nvPicPr>
          <p:cNvPr id="1026" name="Picture 2" descr="C:\Users\Michael\AppData\Local\Microsoft\Windows\Temporary Internet Files\Content.IE5\BZD0QDRX\MC9004415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800600"/>
            <a:ext cx="18732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chael\AppData\Local\Microsoft\Windows\Temporary Internet Files\Content.IE5\ITEMY92Y\MC9003835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7050" y="3875"/>
            <a:ext cx="1650492" cy="182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ichael\AppData\Local\Microsoft\Windows\Temporary Internet Files\Content.IE5\ITEMY92Y\MC90002363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333" y="19372"/>
            <a:ext cx="1229533" cy="112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89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/>
            <a:r>
              <a:rPr lang="en-US" dirty="0" smtClean="0"/>
              <a:t>Page 261</a:t>
            </a:r>
          </a:p>
          <a:p>
            <a:pPr marL="0" indent="0" algn="ctr"/>
            <a:endParaRPr lang="en-US" dirty="0"/>
          </a:p>
          <a:p>
            <a:pPr marL="0" indent="0" algn="ctr"/>
            <a:r>
              <a:rPr lang="en-US" sz="3600" dirty="0" smtClean="0"/>
              <a:t>Thoughts?</a:t>
            </a:r>
          </a:p>
          <a:p>
            <a:pPr marL="0" indent="0" algn="ctr"/>
            <a:endParaRPr lang="en-US" sz="3600" dirty="0"/>
          </a:p>
          <a:p>
            <a:pPr marL="0" indent="0" algn="ctr"/>
            <a:r>
              <a:rPr lang="en-US" sz="3600" dirty="0" smtClean="0"/>
              <a:t>How does this apply to you?</a:t>
            </a:r>
          </a:p>
          <a:p>
            <a:pPr marL="0" indent="0" algn="ctr"/>
            <a:endParaRPr lang="en-US" sz="3600" dirty="0"/>
          </a:p>
          <a:p>
            <a:pPr marL="0" indent="0" algn="ctr"/>
            <a:r>
              <a:rPr lang="en-US" sz="3600" dirty="0" smtClean="0"/>
              <a:t>Does having a job benefit you? How so?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7328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James Marcia’s Identity Statuses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681576616"/>
              </p:ext>
            </p:extLst>
          </p:nvPr>
        </p:nvGraphicFramePr>
        <p:xfrm>
          <a:off x="1143000" y="1143000"/>
          <a:ext cx="7162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7160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Identity Moratorium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Delays in making commitments about important questions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Different personalities, styles, behaviors</a:t>
            </a:r>
          </a:p>
          <a:p>
            <a:pPr lvl="2">
              <a:buFont typeface="Arial" pitchFamily="34" charset="0"/>
              <a:buChar char="•"/>
            </a:pPr>
            <a:endParaRPr lang="en-US" sz="2400" dirty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“I don’t know what I want to do”</a:t>
            </a:r>
            <a:br>
              <a:rPr lang="en-US" sz="2400" dirty="0" smtClean="0"/>
            </a:br>
            <a:endParaRPr lang="en-US" sz="2400" dirty="0" smtClean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College, military, trade, or other occupation</a:t>
            </a:r>
            <a:endParaRPr lang="en-US" sz="2400" dirty="0"/>
          </a:p>
        </p:txBody>
      </p:sp>
      <p:pic>
        <p:nvPicPr>
          <p:cNvPr id="2050" name="Picture 2" descr="C:\Users\Michael\AppData\Local\Microsoft\Windows\Temporary Internet Files\Content.IE5\BZD0QDRX\MC9004404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74620"/>
            <a:ext cx="1447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\AppData\Local\Microsoft\Windows\Temporary Internet Files\Content.IE5\NVHO96CF\MC90043984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74620"/>
            <a:ext cx="1819275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\AppData\Local\Microsoft\Windows\Temporary Internet Files\Content.IE5\BZD0QDRX\MC9004405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ichael\AppData\Local\Microsoft\Windows\Temporary Internet Files\Content.IE5\ITEMY92Y\MC90001713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4213" y="2514109"/>
            <a:ext cx="931774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21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Identity Foreclosure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decision on life paths based on familiar occupations or positions, all the while closing out other options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Your father was a doctor, and you will be a doctor!</a:t>
            </a:r>
          </a:p>
          <a:p>
            <a:pPr lvl="2">
              <a:buFont typeface="Arial" pitchFamily="34" charset="0"/>
              <a:buChar char="•"/>
            </a:pPr>
            <a:endParaRPr lang="en-US" sz="2400" dirty="0" smtClean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Rebellion </a:t>
            </a:r>
          </a:p>
          <a:p>
            <a:pPr lvl="2">
              <a:buFont typeface="Arial" pitchFamily="34" charset="0"/>
              <a:buChar char="•"/>
            </a:pPr>
            <a:endParaRPr lang="en-US" sz="2400" dirty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Change of Plans</a:t>
            </a:r>
            <a:endParaRPr lang="en-US" sz="2400" dirty="0"/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074" name="Picture 2" descr="C:\Users\Michael\AppData\Local\Microsoft\Windows\Temporary Internet Files\Content.IE5\NVHO96CF\MC90014077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24199"/>
            <a:ext cx="2610173" cy="372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40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Identity Diffusion and Achievement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Diffusion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2511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Constantly searching for a path due to an inability to commit.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Relationships</a:t>
            </a:r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Marriage</a:t>
            </a:r>
          </a:p>
          <a:p>
            <a:pPr lvl="2">
              <a:buFont typeface="Arial" pitchFamily="34" charset="0"/>
              <a:buChar char="•"/>
            </a:pPr>
            <a:endParaRPr lang="en-US" dirty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Achievement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40355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Reaching a pinnacle of identity. Going through crisis and coming out with a deeper understanding of self.</a:t>
            </a:r>
          </a:p>
          <a:p>
            <a:pPr lvl="2">
              <a:buFont typeface="Arial" pitchFamily="34" charset="0"/>
              <a:buChar char="•"/>
            </a:pPr>
            <a:endParaRPr lang="en-US" sz="1000" dirty="0" smtClean="0"/>
          </a:p>
          <a:p>
            <a:pPr lvl="2">
              <a:buFont typeface="Arial" pitchFamily="34" charset="0"/>
              <a:buChar char="•"/>
            </a:pPr>
            <a:endParaRPr lang="en-US" sz="1000" dirty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Exploring options</a:t>
            </a:r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Committing to a lifelong direction</a:t>
            </a:r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Finding your Identity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8366" y="3048000"/>
            <a:ext cx="2209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0759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196</TotalTime>
  <Words>214</Words>
  <Application>Microsoft Office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Slide 1</vt:lpstr>
      <vt:lpstr>Identity Formation</vt:lpstr>
      <vt:lpstr>Who am I?</vt:lpstr>
      <vt:lpstr>Who are you</vt:lpstr>
      <vt:lpstr>Case Study</vt:lpstr>
      <vt:lpstr>James Marcia’s Identity Statuses</vt:lpstr>
      <vt:lpstr>Identity Moratorium</vt:lpstr>
      <vt:lpstr>Identity Foreclosure</vt:lpstr>
      <vt:lpstr>Identity Diffusion and Achievement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 Formation</dc:title>
  <dc:creator>Michael</dc:creator>
  <cp:lastModifiedBy>Mike</cp:lastModifiedBy>
  <cp:revision>16</cp:revision>
  <dcterms:created xsi:type="dcterms:W3CDTF">2011-02-18T09:28:17Z</dcterms:created>
  <dcterms:modified xsi:type="dcterms:W3CDTF">2011-02-18T16:06:09Z</dcterms:modified>
</cp:coreProperties>
</file>